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728943-0BAB-4802-879D-412BCB0D799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C02D171-F278-4A0B-9409-AD0F38FEF534}">
      <dgm:prSet phldrT="[Text]" custT="1"/>
      <dgm:spPr/>
      <dgm:t>
        <a:bodyPr/>
        <a:lstStyle/>
        <a:p>
          <a:r>
            <a:rPr lang="km-KH" sz="2400" dirty="0" smtClean="0">
              <a:latin typeface="Khmer OS Bokor" panose="02000500000000020004" pitchFamily="2" charset="0"/>
              <a:cs typeface="Khmer OS Bokor" panose="02000500000000020004" pitchFamily="2" charset="0"/>
            </a:rPr>
            <a:t>មន្រ្ដីព័ត៌មាន</a:t>
          </a:r>
          <a:endParaRPr lang="en-US" sz="2400" dirty="0">
            <a:latin typeface="Khmer OS Bokor" panose="02000500000000020004" pitchFamily="2" charset="0"/>
            <a:cs typeface="Khmer OS Bokor" panose="02000500000000020004" pitchFamily="2" charset="0"/>
          </a:endParaRPr>
        </a:p>
      </dgm:t>
    </dgm:pt>
    <dgm:pt modelId="{39A3093C-ED62-404B-B9D2-7A68C106AACD}" type="parTrans" cxnId="{9B46EBE8-7709-4979-9758-5C4EB151319E}">
      <dgm:prSet/>
      <dgm:spPr/>
      <dgm:t>
        <a:bodyPr/>
        <a:lstStyle/>
        <a:p>
          <a:endParaRPr lang="en-US"/>
        </a:p>
      </dgm:t>
    </dgm:pt>
    <dgm:pt modelId="{4D88C363-6B24-4C67-A461-5316DBC5B94A}" type="sibTrans" cxnId="{9B46EBE8-7709-4979-9758-5C4EB151319E}">
      <dgm:prSet/>
      <dgm:spPr/>
      <dgm:t>
        <a:bodyPr/>
        <a:lstStyle/>
        <a:p>
          <a:endParaRPr lang="en-US"/>
        </a:p>
      </dgm:t>
    </dgm:pt>
    <dgm:pt modelId="{06C31C61-6DA5-483C-AD71-B8D90DA78685}">
      <dgm:prSet phldrT="[Text]" custT="1"/>
      <dgm:spPr/>
      <dgm:t>
        <a:bodyPr/>
        <a:lstStyle/>
        <a:p>
          <a:pPr algn="l"/>
          <a:r>
            <a:rPr lang="km-KH" sz="1200" dirty="0" smtClean="0">
              <a:latin typeface="Khmer OS Muol Light" panose="02000500000000020004" pitchFamily="2" charset="0"/>
              <a:cs typeface="Khmer OS Muol Light" panose="02000500000000020004" pitchFamily="2" charset="0"/>
            </a:rPr>
            <a:t>•</a:t>
          </a:r>
          <a:r>
            <a:rPr lang="km-KH" sz="14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សមត្ថភាព និង លទ្ធភាពស្វែងយល់</a:t>
          </a:r>
        </a:p>
        <a:p>
          <a:pPr algn="l"/>
          <a:r>
            <a:rPr lang="km-KH" sz="14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•ប្រភព ទិសដៅ បំណង ព័ត៌មាន (វិភាគ)</a:t>
          </a:r>
        </a:p>
        <a:p>
          <a:pPr algn="l"/>
          <a:r>
            <a:rPr lang="km-KH" sz="14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•ហានិភ័យ វិបត្តិ</a:t>
          </a:r>
        </a:p>
        <a:p>
          <a:pPr algn="l"/>
          <a:r>
            <a:rPr lang="km-KH" sz="14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•ការកសាងបណ្ដាញ រាល់ភាគីពាក់ព័ន្ធ</a:t>
          </a:r>
        </a:p>
        <a:p>
          <a:pPr algn="l"/>
          <a:endParaRPr lang="en-US" sz="1200" dirty="0" smtClean="0"/>
        </a:p>
        <a:p>
          <a:pPr algn="ctr"/>
          <a:endParaRPr lang="en-US" sz="1200" dirty="0"/>
        </a:p>
      </dgm:t>
    </dgm:pt>
    <dgm:pt modelId="{958DADB4-0D5C-4303-B92D-7EECC2A84EFD}" type="parTrans" cxnId="{D580CFD2-7988-4DF3-9BBA-BB03F5F78E33}">
      <dgm:prSet/>
      <dgm:spPr/>
      <dgm:t>
        <a:bodyPr/>
        <a:lstStyle/>
        <a:p>
          <a:endParaRPr lang="en-US"/>
        </a:p>
      </dgm:t>
    </dgm:pt>
    <dgm:pt modelId="{69BD081E-8AFA-473A-9DCB-A12C281E6E94}" type="sibTrans" cxnId="{D580CFD2-7988-4DF3-9BBA-BB03F5F78E33}">
      <dgm:prSet/>
      <dgm:spPr/>
      <dgm:t>
        <a:bodyPr/>
        <a:lstStyle/>
        <a:p>
          <a:endParaRPr lang="en-US"/>
        </a:p>
      </dgm:t>
    </dgm:pt>
    <dgm:pt modelId="{77EFB06E-44DA-4136-B7ED-0F4BA3B6B56B}">
      <dgm:prSet phldrT="[Text]"/>
      <dgm:spPr/>
      <dgm:t>
        <a:bodyPr/>
        <a:lstStyle/>
        <a:p>
          <a:pPr algn="ctr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សមត្ថភាពស្វែងរកចម្លើយ និងគ្រប់គ្រងស្ថានភាព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•ពន្យល់ប្រាប់ដោយសកម្ម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•រក្សាឯកភាពព័ត៌មាន បញ្ចេញជាសាធារណៈ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•ជៀសវាងវិបត្តិព័ត៌មាននៅក្នុងរាជរដ្ឋាភិបាល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•គ្រប់គ្រងហានិភ័យនិងវិបត្តិ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•រក្សាប្រក្រតីភាព និងសណ្ដាប់ធ្នាប់សង្គម</a:t>
          </a:r>
        </a:p>
        <a:p>
          <a:pPr algn="l"/>
          <a:r>
            <a:rPr lang="km-KH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•រក្សាលំនឹងឬកាត់បន្ថយភាពភ័យខ្លាច និងផ្អើលឆោឡោ</a:t>
          </a:r>
          <a:endParaRPr lang="en-US" dirty="0">
            <a:latin typeface="Khmer OS Battambang" panose="02000500000000020004" pitchFamily="2" charset="0"/>
            <a:cs typeface="Khmer OS Battambang" panose="02000500000000020004" pitchFamily="2" charset="0"/>
          </a:endParaRPr>
        </a:p>
      </dgm:t>
    </dgm:pt>
    <dgm:pt modelId="{6302AA9C-5662-4A0A-AFF6-7D05DD4EB613}" type="parTrans" cxnId="{8BA7DBEC-7416-4B8C-B83A-495964A606EF}">
      <dgm:prSet/>
      <dgm:spPr/>
      <dgm:t>
        <a:bodyPr/>
        <a:lstStyle/>
        <a:p>
          <a:endParaRPr lang="en-US"/>
        </a:p>
      </dgm:t>
    </dgm:pt>
    <dgm:pt modelId="{96547A2A-8E59-42C8-B39D-A8A555B85A2C}" type="sibTrans" cxnId="{8BA7DBEC-7416-4B8C-B83A-495964A606EF}">
      <dgm:prSet/>
      <dgm:spPr/>
      <dgm:t>
        <a:bodyPr/>
        <a:lstStyle/>
        <a:p>
          <a:endParaRPr lang="en-US"/>
        </a:p>
      </dgm:t>
    </dgm:pt>
    <dgm:pt modelId="{E6C50F78-6889-4631-9FE9-7F162F1C8175}" type="pres">
      <dgm:prSet presAssocID="{6E728943-0BAB-4802-879D-412BCB0D799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666025-63D8-4E13-956D-7EC2E57D1806}" type="pres">
      <dgm:prSet presAssocID="{1C02D171-F278-4A0B-9409-AD0F38FEF534}" presName="node" presStyleLbl="node1" presStyleIdx="0" presStyleCnt="3" custScaleX="58162" custScaleY="49272" custLinFactNeighborX="75018" custLinFactNeighborY="-20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4723E-9F3B-4BBE-9B05-4CEFB211E4DD}" type="pres">
      <dgm:prSet presAssocID="{4D88C363-6B24-4C67-A461-5316DBC5B94A}" presName="sibTrans" presStyleCnt="0"/>
      <dgm:spPr/>
    </dgm:pt>
    <dgm:pt modelId="{030ED8C1-C508-42CE-BD56-0310F72D169E}" type="pres">
      <dgm:prSet presAssocID="{06C31C61-6DA5-483C-AD71-B8D90DA78685}" presName="node" presStyleLbl="node1" presStyleIdx="1" presStyleCnt="3" custScaleX="140036" custLinFactX="-20399" custLinFactNeighborX="-100000" custLinFactNeighborY="827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2A60F-08A7-48ED-A6F0-4F38E3A630BE}" type="pres">
      <dgm:prSet presAssocID="{69BD081E-8AFA-473A-9DCB-A12C281E6E94}" presName="sibTrans" presStyleCnt="0"/>
      <dgm:spPr/>
    </dgm:pt>
    <dgm:pt modelId="{F764B7C7-7638-4B2D-8C3D-E880C060D435}" type="pres">
      <dgm:prSet presAssocID="{77EFB06E-44DA-4136-B7ED-0F4BA3B6B56B}" presName="node" presStyleLbl="node1" presStyleIdx="2" presStyleCnt="3" custScaleX="134622" custScaleY="97369" custLinFactNeighborX="85163" custLinFactNeighborY="-339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A7DBEC-7416-4B8C-B83A-495964A606EF}" srcId="{6E728943-0BAB-4802-879D-412BCB0D7990}" destId="{77EFB06E-44DA-4136-B7ED-0F4BA3B6B56B}" srcOrd="2" destOrd="0" parTransId="{6302AA9C-5662-4A0A-AFF6-7D05DD4EB613}" sibTransId="{96547A2A-8E59-42C8-B39D-A8A555B85A2C}"/>
    <dgm:cxn modelId="{3C7742C3-B407-47C4-BB87-627E4F23DC66}" type="presOf" srcId="{06C31C61-6DA5-483C-AD71-B8D90DA78685}" destId="{030ED8C1-C508-42CE-BD56-0310F72D169E}" srcOrd="0" destOrd="0" presId="urn:microsoft.com/office/officeart/2005/8/layout/default"/>
    <dgm:cxn modelId="{E16BB047-69C1-491C-8556-04901C6A834E}" type="presOf" srcId="{6E728943-0BAB-4802-879D-412BCB0D7990}" destId="{E6C50F78-6889-4631-9FE9-7F162F1C8175}" srcOrd="0" destOrd="0" presId="urn:microsoft.com/office/officeart/2005/8/layout/default"/>
    <dgm:cxn modelId="{9B46EBE8-7709-4979-9758-5C4EB151319E}" srcId="{6E728943-0BAB-4802-879D-412BCB0D7990}" destId="{1C02D171-F278-4A0B-9409-AD0F38FEF534}" srcOrd="0" destOrd="0" parTransId="{39A3093C-ED62-404B-B9D2-7A68C106AACD}" sibTransId="{4D88C363-6B24-4C67-A461-5316DBC5B94A}"/>
    <dgm:cxn modelId="{D580CFD2-7988-4DF3-9BBA-BB03F5F78E33}" srcId="{6E728943-0BAB-4802-879D-412BCB0D7990}" destId="{06C31C61-6DA5-483C-AD71-B8D90DA78685}" srcOrd="1" destOrd="0" parTransId="{958DADB4-0D5C-4303-B92D-7EECC2A84EFD}" sibTransId="{69BD081E-8AFA-473A-9DCB-A12C281E6E94}"/>
    <dgm:cxn modelId="{2364E849-4B88-4FB4-AE69-A40206C23E61}" type="presOf" srcId="{77EFB06E-44DA-4136-B7ED-0F4BA3B6B56B}" destId="{F764B7C7-7638-4B2D-8C3D-E880C060D435}" srcOrd="0" destOrd="0" presId="urn:microsoft.com/office/officeart/2005/8/layout/default"/>
    <dgm:cxn modelId="{E6F882E6-9ACE-4B1E-885B-1F2284B11A78}" type="presOf" srcId="{1C02D171-F278-4A0B-9409-AD0F38FEF534}" destId="{71666025-63D8-4E13-956D-7EC2E57D1806}" srcOrd="0" destOrd="0" presId="urn:microsoft.com/office/officeart/2005/8/layout/default"/>
    <dgm:cxn modelId="{A55FEAA0-0B46-46EE-86F3-B06147411330}" type="presParOf" srcId="{E6C50F78-6889-4631-9FE9-7F162F1C8175}" destId="{71666025-63D8-4E13-956D-7EC2E57D1806}" srcOrd="0" destOrd="0" presId="urn:microsoft.com/office/officeart/2005/8/layout/default"/>
    <dgm:cxn modelId="{F8CFD895-25E8-4779-9C0B-0DD3E229B957}" type="presParOf" srcId="{E6C50F78-6889-4631-9FE9-7F162F1C8175}" destId="{9024723E-9F3B-4BBE-9B05-4CEFB211E4DD}" srcOrd="1" destOrd="0" presId="urn:microsoft.com/office/officeart/2005/8/layout/default"/>
    <dgm:cxn modelId="{E8C0B584-C5F0-4B6C-A0D2-F1580FB55C3D}" type="presParOf" srcId="{E6C50F78-6889-4631-9FE9-7F162F1C8175}" destId="{030ED8C1-C508-42CE-BD56-0310F72D169E}" srcOrd="2" destOrd="0" presId="urn:microsoft.com/office/officeart/2005/8/layout/default"/>
    <dgm:cxn modelId="{F044125A-A4AD-4C21-B1E5-C2EA12E6A059}" type="presParOf" srcId="{E6C50F78-6889-4631-9FE9-7F162F1C8175}" destId="{0232A60F-08A7-48ED-A6F0-4F38E3A630BE}" srcOrd="3" destOrd="0" presId="urn:microsoft.com/office/officeart/2005/8/layout/default"/>
    <dgm:cxn modelId="{20E02F42-6FCA-4928-B606-FBBF9762ABED}" type="presParOf" srcId="{E6C50F78-6889-4631-9FE9-7F162F1C8175}" destId="{F764B7C7-7638-4B2D-8C3D-E880C060D43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66025-63D8-4E13-956D-7EC2E57D1806}">
      <dsp:nvSpPr>
        <dsp:cNvPr id="0" name=""/>
        <dsp:cNvSpPr/>
      </dsp:nvSpPr>
      <dsp:spPr>
        <a:xfrm>
          <a:off x="4267818" y="94733"/>
          <a:ext cx="1979962" cy="10063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2400" kern="1200" dirty="0" smtClean="0">
              <a:latin typeface="Khmer OS Bokor" panose="02000500000000020004" pitchFamily="2" charset="0"/>
              <a:cs typeface="Khmer OS Bokor" panose="02000500000000020004" pitchFamily="2" charset="0"/>
            </a:rPr>
            <a:t>មន្រ្ដីព័ត៌មាន</a:t>
          </a:r>
          <a:endParaRPr lang="en-US" sz="2400" kern="1200" dirty="0">
            <a:latin typeface="Khmer OS Bokor" panose="02000500000000020004" pitchFamily="2" charset="0"/>
            <a:cs typeface="Khmer OS Bokor" panose="02000500000000020004" pitchFamily="2" charset="0"/>
          </a:endParaRPr>
        </a:p>
      </dsp:txBody>
      <dsp:txXfrm>
        <a:off x="4267818" y="94733"/>
        <a:ext cx="1979962" cy="1006396"/>
      </dsp:txXfrm>
    </dsp:sp>
    <dsp:sp modelId="{030ED8C1-C508-42CE-BD56-0310F72D169E}">
      <dsp:nvSpPr>
        <dsp:cNvPr id="0" name=""/>
        <dsp:cNvSpPr/>
      </dsp:nvSpPr>
      <dsp:spPr>
        <a:xfrm>
          <a:off x="0" y="1691931"/>
          <a:ext cx="4767133" cy="2042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1200" kern="1200" dirty="0" smtClean="0">
              <a:latin typeface="Khmer OS Muol Light" panose="02000500000000020004" pitchFamily="2" charset="0"/>
              <a:cs typeface="Khmer OS Muol Light" panose="02000500000000020004" pitchFamily="2" charset="0"/>
            </a:rPr>
            <a:t>•</a:t>
          </a:r>
          <a:r>
            <a:rPr lang="km-KH" sz="14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សមត្ថភាព និង លទ្ធភាពស្វែងយល់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14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•ប្រភព ទិសដៅ បំណង ព័ត៌មាន (វិភាគ)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14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•ហានិភ័យ វិបត្តិ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14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•ការកសាងបណ្ដាញ រាល់ភាគីពាក់ព័ន្ធ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0" y="1691931"/>
        <a:ext cx="4767133" cy="2042532"/>
      </dsp:txXfrm>
    </dsp:sp>
    <dsp:sp modelId="{F764B7C7-7638-4B2D-8C3D-E880C060D435}">
      <dsp:nvSpPr>
        <dsp:cNvPr id="0" name=""/>
        <dsp:cNvSpPr/>
      </dsp:nvSpPr>
      <dsp:spPr>
        <a:xfrm>
          <a:off x="5865521" y="1691680"/>
          <a:ext cx="4582829" cy="19887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សមត្ថភាពស្វែងរកចម្លើយ និងគ្រប់គ្រងស្ថានភាព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•ពន្យល់ប្រាប់ដោយសកម្ម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•រក្សាឯកភាពព័ត៌មាន បញ្ចេញជាសាធារណៈ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•ជៀសវាងវិបត្តិព័ត៌មាននៅក្នុងរាជរដ្ឋាភិបាល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•គ្រប់គ្រងហានិភ័យនិងវិបត្តិ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•រក្សាប្រក្រតីភាព និងសណ្ដាប់ធ្នាប់សង្គម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m-KH" sz="900" kern="1200" dirty="0" smtClean="0">
              <a:latin typeface="Khmer OS Battambang" panose="02000500000000020004" pitchFamily="2" charset="0"/>
              <a:cs typeface="Khmer OS Battambang" panose="02000500000000020004" pitchFamily="2" charset="0"/>
            </a:rPr>
            <a:t>•រក្សាលំនឹងឬកាត់បន្ថយភាពភ័យខ្លាច និងផ្អើលឆោឡោ</a:t>
          </a:r>
          <a:endParaRPr lang="en-US" sz="900" kern="1200" dirty="0">
            <a:latin typeface="Khmer OS Battambang" panose="02000500000000020004" pitchFamily="2" charset="0"/>
            <a:cs typeface="Khmer OS Battambang" panose="02000500000000020004" pitchFamily="2" charset="0"/>
          </a:endParaRPr>
        </a:p>
      </dsp:txBody>
      <dsp:txXfrm>
        <a:off x="5865521" y="1691680"/>
        <a:ext cx="4582829" cy="1988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613CD6C-6025-44DA-B1C6-C12BB62597C2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3C23387-8353-4C24-A318-11426F5D3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8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23387-8353-4C24-A318-11426F5D3E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2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DC27-3C0A-4BF5-8EBA-F19F6A058A4A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4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063A-388E-4515-B8B8-305F07885877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1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F9DB-9249-4B8E-9CE5-8FE0F2CAE4D7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9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DB95E-FB70-435F-9C71-60C252035CC3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0079-32BD-43D5-9C0F-A0A44A1EB21D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4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2995-5CC8-447D-BB07-4B0CB3E99346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1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BD959-9CEE-4EFC-807C-2ABB8C9603B1}" type="datetime1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9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46C6-75BA-487E-9EE6-DA6C546D3964}" type="datetime1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D8568-9B49-4E4C-B4CE-43C1EE2DF76D}" type="datetime1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2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F14EE-F683-499D-B40C-5303BFBDFB3A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2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37031-D368-4011-BA87-838F5A6EF169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BFD7-12CE-4CCB-8221-5F11482445E4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88455-B858-4A5B-9373-80202B05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1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554" y="347425"/>
            <a:ext cx="9144000" cy="696682"/>
          </a:xfrm>
        </p:spPr>
        <p:txBody>
          <a:bodyPr>
            <a:normAutofit/>
          </a:bodyPr>
          <a:lstStyle/>
          <a:p>
            <a:r>
              <a:rPr lang="km-KH" sz="3200" dirty="0" smtClean="0">
                <a:solidFill>
                  <a:srgbClr val="0070C0"/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មន្រ្ដីព័ត៌មាន និង អ្នកនាំពាក្យ</a:t>
            </a:r>
            <a:endParaRPr lang="en-US" sz="3200" dirty="0">
              <a:solidFill>
                <a:srgbClr val="0070C0"/>
              </a:solidFill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25838"/>
            <a:ext cx="9144000" cy="1523677"/>
          </a:xfrm>
        </p:spPr>
        <p:txBody>
          <a:bodyPr/>
          <a:lstStyle/>
          <a:p>
            <a:pPr algn="l"/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មន្រ្ដីព័ត៌មាន</a:t>
            </a:r>
            <a:r>
              <a:rPr lang="en-US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             </a:t>
            </a: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      អ្នកនាំពាក្យ                         សាធារណជន </a:t>
            </a:r>
            <a:endParaRPr lang="en-US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88659" y="3665071"/>
            <a:ext cx="1559859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983505" y="3665071"/>
            <a:ext cx="15733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280151"/>
            <a:ext cx="4114800" cy="335998"/>
          </a:xfrm>
        </p:spPr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85901" y="3288785"/>
            <a:ext cx="1674158" cy="752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77117" y="3288785"/>
            <a:ext cx="1586753" cy="752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750300" y="3280037"/>
            <a:ext cx="1891554" cy="75257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>
            <a:stCxn id="10" idx="2"/>
          </p:cNvCxnSpPr>
          <p:nvPr/>
        </p:nvCxnSpPr>
        <p:spPr>
          <a:xfrm>
            <a:off x="9696077" y="4032609"/>
            <a:ext cx="0" cy="2980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222500" y="4330700"/>
            <a:ext cx="7486277" cy="127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22500" y="4041357"/>
            <a:ext cx="0" cy="302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038600" y="4610100"/>
            <a:ext cx="5549900" cy="14900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km-KH" sz="20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ពន្យល់ហេតុផល</a:t>
            </a:r>
          </a:p>
          <a:p>
            <a:pPr marL="285750" indent="-285750" algn="just">
              <a:buFontTx/>
              <a:buChar char="-"/>
            </a:pPr>
            <a:r>
              <a:rPr lang="km-KH" sz="20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ពង្រឹងការយលដឹង</a:t>
            </a:r>
          </a:p>
          <a:p>
            <a:pPr marL="285750" indent="-285750" algn="just">
              <a:buFontTx/>
              <a:buChar char="-"/>
            </a:pPr>
            <a:r>
              <a:rPr lang="km-KH" sz="20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គោរពការអនុវត្តច្បាប់ </a:t>
            </a:r>
          </a:p>
          <a:p>
            <a:pPr marL="285750" indent="-285750" algn="just">
              <a:buFontTx/>
              <a:buChar char="-"/>
            </a:pPr>
            <a:r>
              <a:rPr lang="km-KH" sz="20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ពន្យល់ហេតុផលទាក់ទងច្បាប់ជាតិ (អធិបតេយ្យ )</a:t>
            </a:r>
          </a:p>
          <a:p>
            <a:pPr marL="285750" indent="-285750" algn="just">
              <a:buFontTx/>
              <a:buChar char="-"/>
            </a:pPr>
            <a:r>
              <a:rPr lang="km-KH" sz="20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ពង្រឹងទំនាក់ទំនង់ល្អ និងកិច្ចសហការ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59193" y="1283027"/>
            <a:ext cx="3022600" cy="7846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400" b="1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ថ្នាក់ដឹកនាំ</a:t>
            </a:r>
            <a:endParaRPr lang="en-US" sz="2400" b="1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cxnSp>
        <p:nvCxnSpPr>
          <p:cNvPr id="32" name="Straight Arrow Connector 31"/>
          <p:cNvCxnSpPr>
            <a:stCxn id="9" idx="0"/>
            <a:endCxn id="30" idx="2"/>
          </p:cNvCxnSpPr>
          <p:nvPr/>
        </p:nvCxnSpPr>
        <p:spPr>
          <a:xfrm flipH="1" flipV="1">
            <a:off x="5970493" y="2067718"/>
            <a:ext cx="1" cy="1221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22499" y="4287676"/>
            <a:ext cx="1" cy="5215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219200" y="4809247"/>
            <a:ext cx="2017059" cy="704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4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មន្ទីរជំនាញ</a:t>
            </a:r>
            <a:endParaRPr lang="en-US" sz="24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7734300" y="2400300"/>
            <a:ext cx="0" cy="1264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734300" y="2398384"/>
            <a:ext cx="1028700" cy="1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750300" y="2067718"/>
            <a:ext cx="1891554" cy="6994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2400" dirty="0" smtClean="0">
                <a:latin typeface="Khmer OS Siemreap" panose="02000500000000020004" pitchFamily="2" charset="0"/>
                <a:cs typeface="Khmer OS Siemreap" panose="02000500000000020004" pitchFamily="2" charset="0"/>
              </a:rPr>
              <a:t>សារព័ត៌មាន</a:t>
            </a:r>
            <a:endParaRPr lang="en-US" sz="24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cxnSp>
        <p:nvCxnSpPr>
          <p:cNvPr id="23" name="Straight Arrow Connector 22"/>
          <p:cNvCxnSpPr>
            <a:stCxn id="17" idx="2"/>
            <a:endCxn id="10" idx="0"/>
          </p:cNvCxnSpPr>
          <p:nvPr/>
        </p:nvCxnSpPr>
        <p:spPr>
          <a:xfrm>
            <a:off x="9696077" y="2767151"/>
            <a:ext cx="0" cy="512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200" dirty="0" smtClean="0">
                <a:solidFill>
                  <a:srgbClr val="0070C0"/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មន្រ្ដីព័ត៌មាននិងអ្នកនាំពាក្យ</a:t>
            </a:r>
            <a:endParaRPr lang="en-US" sz="3200" dirty="0">
              <a:solidFill>
                <a:srgbClr val="0070C0"/>
              </a:solidFill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772903"/>
              </p:ext>
            </p:extLst>
          </p:nvPr>
        </p:nvGraphicFramePr>
        <p:xfrm>
          <a:off x="838200" y="1801905"/>
          <a:ext cx="10515600" cy="4375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13011" y="1367717"/>
            <a:ext cx="2792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ព័ត៌មានសារធារណៈ</a:t>
            </a:r>
          </a:p>
          <a:p>
            <a:r>
              <a:rPr lang="km-KH" sz="20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ព័ត៌មានចារកម្ម</a:t>
            </a:r>
            <a:endParaRPr 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13258" y="1402855"/>
            <a:ext cx="1815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ព័ត៌មានផ្ទៃក្នុង</a:t>
            </a:r>
            <a:endParaRPr 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87534" y="2773460"/>
            <a:ext cx="1465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អ្នកនាំពាក្យ</a:t>
            </a:r>
            <a:endParaRPr 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cxnSp>
        <p:nvCxnSpPr>
          <p:cNvPr id="25" name="Elbow Connector 24"/>
          <p:cNvCxnSpPr/>
          <p:nvPr/>
        </p:nvCxnSpPr>
        <p:spPr>
          <a:xfrm>
            <a:off x="2097741" y="2164976"/>
            <a:ext cx="2743200" cy="328054"/>
          </a:xfrm>
          <a:prstGeom prst="bentConnector3">
            <a:avLst>
              <a:gd name="adj1" fmla="val 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0800000" flipV="1">
            <a:off x="7274859" y="2003020"/>
            <a:ext cx="3133166" cy="490010"/>
          </a:xfrm>
          <a:prstGeom prst="bentConnector3">
            <a:avLst>
              <a:gd name="adj1" fmla="val 21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rot="10800000">
            <a:off x="6096001" y="2791919"/>
            <a:ext cx="3827933" cy="242637"/>
          </a:xfrm>
          <a:prstGeom prst="bentConnector3">
            <a:avLst>
              <a:gd name="adj1" fmla="val 100234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30153" y="2890375"/>
            <a:ext cx="2248" cy="2831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240741" y="3173570"/>
            <a:ext cx="5257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240741" y="3173570"/>
            <a:ext cx="0" cy="322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498541" y="3173570"/>
            <a:ext cx="0" cy="322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200" dirty="0" smtClean="0">
                <a:solidFill>
                  <a:srgbClr val="0070C0"/>
                </a:solidFill>
                <a:latin typeface="Khmer OS Bokor" panose="02000500000000020004" pitchFamily="2" charset="0"/>
                <a:cs typeface="Khmer OS Bokor" panose="02000500000000020004" pitchFamily="2" charset="0"/>
              </a:rPr>
              <a:t>អ្នកនាំពាក្យ</a:t>
            </a:r>
            <a:endParaRPr lang="en-US" sz="3200" dirty="0">
              <a:solidFill>
                <a:srgbClr val="0070C0"/>
              </a:solidFill>
              <a:latin typeface="Khmer OS Bokor" panose="02000500000000020004" pitchFamily="2" charset="0"/>
              <a:cs typeface="Khmer OS Bokor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កាតព្វកិច្ច បកស្រាយពន្យល់ ពីមូលដ្ឋាននយោបាយ និងនីតិវិធីនៃច្បាប់រដ្ឋ</a:t>
            </a:r>
          </a:p>
          <a:p>
            <a:pPr>
              <a:lnSpc>
                <a:spcPct val="150000"/>
              </a:lnSpc>
            </a:pP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ទម្ងន់ពាក្យពេជន៍ និងសំឡេង ជាអត្តសញ្ញាណផ្ទាល់ខ្លួន</a:t>
            </a:r>
          </a:p>
          <a:p>
            <a:pPr>
              <a:lnSpc>
                <a:spcPct val="150000"/>
              </a:lnSpc>
            </a:pP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យល់ដឹងពីប្រវត្តិសាស្រ្ដ នយោបាយកម្ពុជា ដើម្បីហេតុនិងផល</a:t>
            </a:r>
          </a:p>
          <a:p>
            <a:pPr>
              <a:lnSpc>
                <a:spcPct val="150000"/>
              </a:lnSpc>
            </a:pP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គ្រប់គ្រងហានិភ័យ និងវិបត្តិ (អត្តសញ្ញណកម្មមុខសញ្ញា នៃហានិភ័យ)</a:t>
            </a:r>
          </a:p>
          <a:p>
            <a:pPr>
              <a:lnSpc>
                <a:spcPct val="150000"/>
              </a:lnSpc>
            </a:pP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រក្សា និងពង្រឹងឥទ្ធិពលរាជរដ្ឋាភិបា</a:t>
            </a:r>
            <a:r>
              <a:rPr lang="km-KH" sz="260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ល ក្រសួង និង</a:t>
            </a:r>
            <a:r>
              <a:rPr lang="km-KH" sz="26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សមត្ថកិច្ច</a:t>
            </a:r>
            <a:endParaRPr lang="en-US" sz="26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 smtClean="0"/>
              <a:t>រៀបរៀងដោយ : ការិយាល័យអ្នកនាំពាក្យរាជរដ្ឋាភិបាល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3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304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DaunPenh</vt:lpstr>
      <vt:lpstr>Khmer OS Battambang</vt:lpstr>
      <vt:lpstr>Khmer OS Bokor</vt:lpstr>
      <vt:lpstr>Khmer OS Muol Light</vt:lpstr>
      <vt:lpstr>Khmer OS Siemreap</vt:lpstr>
      <vt:lpstr>Office Theme</vt:lpstr>
      <vt:lpstr>មន្រ្ដីព័ត៌មាន និង អ្នកនាំពាក្យ</vt:lpstr>
      <vt:lpstr>មន្រ្ដីព័ត៌មាននិងអ្នកនាំពាក្យ</vt:lpstr>
      <vt:lpstr>អ្នកនាំពាក្យ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មន្រ្ដីព័ត៌មាន និង អ្នកនាំពាក្យ</dc:title>
  <dc:creator>DELL</dc:creator>
  <cp:lastModifiedBy>Mr.Sovoath</cp:lastModifiedBy>
  <cp:revision>27</cp:revision>
  <cp:lastPrinted>2019-03-11T07:38:52Z</cp:lastPrinted>
  <dcterms:created xsi:type="dcterms:W3CDTF">2018-11-05T05:16:06Z</dcterms:created>
  <dcterms:modified xsi:type="dcterms:W3CDTF">2019-03-11T07:40:06Z</dcterms:modified>
</cp:coreProperties>
</file>